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81" r:id="rId7"/>
    <p:sldId id="298" r:id="rId8"/>
    <p:sldId id="296" r:id="rId9"/>
    <p:sldId id="297" r:id="rId10"/>
    <p:sldId id="299" r:id="rId11"/>
    <p:sldId id="259" r:id="rId12"/>
    <p:sldId id="266" r:id="rId13"/>
    <p:sldId id="282" r:id="rId14"/>
    <p:sldId id="285" r:id="rId15"/>
    <p:sldId id="260" r:id="rId16"/>
    <p:sldId id="289" r:id="rId17"/>
    <p:sldId id="300" r:id="rId18"/>
    <p:sldId id="301" r:id="rId19"/>
    <p:sldId id="302" r:id="rId20"/>
    <p:sldId id="303" r:id="rId21"/>
    <p:sldId id="304" r:id="rId22"/>
    <p:sldId id="305" r:id="rId23"/>
    <p:sldId id="261" r:id="rId24"/>
    <p:sldId id="273" r:id="rId25"/>
    <p:sldId id="306" r:id="rId26"/>
    <p:sldId id="307" r:id="rId27"/>
    <p:sldId id="308" r:id="rId28"/>
    <p:sldId id="309" r:id="rId29"/>
    <p:sldId id="29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10" y="110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sp>
        <p:nvSpPr>
          <p:cNvPr id="10" name="文本框 4"/>
          <p:cNvSpPr txBox="1"/>
          <p:nvPr/>
        </p:nvSpPr>
        <p:spPr>
          <a:xfrm>
            <a:off x="1684020" y="1428750"/>
            <a:ext cx="880300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——You Only Look Once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97492" y="3533532"/>
            <a:ext cx="357650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报告人员</a:t>
            </a:r>
            <a:r>
              <a:rPr lang="zh-CN" altLang="en-US" sz="14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：许函嘉  </a:t>
            </a:r>
            <a:endParaRPr lang="zh-CN" altLang="en-US" sz="14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小组其他成员：赵呈亮 盛靖斐 闫文超</a:t>
            </a:r>
            <a:endParaRPr lang="zh-CN" altLang="en-US" sz="14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71949" y="1504950"/>
            <a:ext cx="3848101" cy="3848100"/>
            <a:chOff x="4095748" y="1428749"/>
            <a:chExt cx="4000502" cy="4000502"/>
          </a:xfrm>
        </p:grpSpPr>
        <p:sp>
          <p:nvSpPr>
            <p:cNvPr id="23" name="椭圆 22"/>
            <p:cNvSpPr/>
            <p:nvPr/>
          </p:nvSpPr>
          <p:spPr>
            <a:xfrm>
              <a:off x="4095748" y="1428749"/>
              <a:ext cx="4000502" cy="40005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81712" y="1981852"/>
              <a:ext cx="1628576" cy="1628576"/>
            </a:xfrm>
            <a:prstGeom prst="ellipse">
              <a:avLst/>
            </a:prstGeom>
            <a:solidFill>
              <a:srgbClr val="33B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6D6C9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9028" y="2068217"/>
              <a:ext cx="1973944" cy="150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79523" y="3729788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2800" b="1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8372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3950" y="4489450"/>
            <a:ext cx="105924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24个卷积层和2个全连接层。卷积层：提取图像特征；全连接层：预测图像位置和类别概率值。输出层激活函数：线性函数，其它层：leaky ReLU。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YOLO网络借鉴了GoogLeNet分类网络结构。不同的是，YOLO未使用inception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module，而是使用1x1卷积层（此处1x1卷积层的存在是为了跨通道信息整合）+3x3卷积层简单替代。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970" y="1341755"/>
            <a:ext cx="7592060" cy="308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8372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4450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输入输出（囊括所有必要信息）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5095" y="5148580"/>
            <a:ext cx="9401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输入：原图像（</a:t>
            </a:r>
            <a:r>
              <a:rPr lang="en-US" altLang="zh-CN" sz="2400">
                <a:solidFill>
                  <a:schemeClr val="bg1"/>
                </a:solidFill>
              </a:rPr>
              <a:t>448*448*3</a:t>
            </a:r>
            <a:r>
              <a:rPr lang="zh-CN" altLang="en-US" sz="2400">
                <a:solidFill>
                  <a:schemeClr val="bg1"/>
                </a:solidFill>
              </a:rPr>
              <a:t>）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输出：信息张量（</a:t>
            </a:r>
            <a:r>
              <a:rPr lang="en-US" altLang="zh-CN" sz="2400">
                <a:solidFill>
                  <a:schemeClr val="bg1"/>
                </a:solidFill>
              </a:rPr>
              <a:t>7*7*30</a:t>
            </a:r>
            <a:r>
              <a:rPr lang="zh-CN" altLang="en-US" sz="2400">
                <a:solidFill>
                  <a:schemeClr val="bg1"/>
                </a:solidFill>
              </a:rPr>
              <a:t>）【</a:t>
            </a:r>
            <a:r>
              <a:rPr lang="en-US" altLang="zh-CN" sz="2400">
                <a:solidFill>
                  <a:schemeClr val="bg1"/>
                </a:solidFill>
              </a:rPr>
              <a:t>S*S*</a:t>
            </a:r>
            <a:r>
              <a:rPr lang="zh-CN" altLang="en-US" sz="2400">
                <a:solidFill>
                  <a:schemeClr val="bg1"/>
                </a:solidFill>
              </a:rPr>
              <a:t>（</a:t>
            </a:r>
            <a:r>
              <a:rPr lang="en-US" altLang="zh-CN" sz="2400">
                <a:solidFill>
                  <a:schemeClr val="bg1"/>
                </a:solidFill>
              </a:rPr>
              <a:t>B*5+C</a:t>
            </a:r>
            <a:r>
              <a:rPr lang="zh-CN" altLang="en-US" sz="2400">
                <a:solidFill>
                  <a:schemeClr val="bg1"/>
                </a:solidFill>
              </a:rPr>
              <a:t>）</a:t>
            </a:r>
            <a:r>
              <a:rPr lang="zh-CN" altLang="en-US" sz="2400">
                <a:solidFill>
                  <a:schemeClr val="bg1"/>
                </a:solidFill>
              </a:rPr>
              <a:t>】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905" y="1290955"/>
            <a:ext cx="8632825" cy="3611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8372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478155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输入输出映射关系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S*S*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B*5+C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0" y="1515110"/>
            <a:ext cx="8584565" cy="5027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387475"/>
            <a:ext cx="8686800" cy="528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71949" y="1504950"/>
            <a:ext cx="3848101" cy="3848100"/>
            <a:chOff x="4095748" y="1428749"/>
            <a:chExt cx="4000502" cy="4000502"/>
          </a:xfrm>
        </p:grpSpPr>
        <p:sp>
          <p:nvSpPr>
            <p:cNvPr id="23" name="椭圆 22"/>
            <p:cNvSpPr/>
            <p:nvPr/>
          </p:nvSpPr>
          <p:spPr>
            <a:xfrm>
              <a:off x="4095748" y="1428749"/>
              <a:ext cx="4000502" cy="40005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81712" y="1981852"/>
              <a:ext cx="1628576" cy="1628576"/>
            </a:xfrm>
            <a:prstGeom prst="ellipse">
              <a:avLst/>
            </a:prstGeom>
            <a:solidFill>
              <a:srgbClr val="33B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6D6C9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9028" y="2068217"/>
              <a:ext cx="1973944" cy="150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8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616035" y="377966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训练方法</a:t>
            </a:r>
            <a:endParaRPr lang="zh-CN" altLang="en-US" sz="2800" b="1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52832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张量含义（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bounding box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位置参数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2195" y="2132965"/>
            <a:ext cx="4261485" cy="259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0" y="2193925"/>
            <a:ext cx="61760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 ① 2个bounding box的位置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每个bounding box需要4个数值来表示其位置，(Center_x,Center_y,width,height)，即(bounding box的中心点的x坐标，y坐标，bounding box的宽度，高度)，2个bounding box共需要8个数值来表示其位置。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归一化处理。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52832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张量含义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bounding box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位置参数）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334770"/>
            <a:ext cx="8376285" cy="5119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张量含义（</a:t>
            </a:r>
            <a:r>
              <a:rPr 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对象分类概率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2195" y="2132965"/>
            <a:ext cx="4261485" cy="259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0" y="2193925"/>
            <a:ext cx="61760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 ② 20个对象分类的概率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YOLO支持识别20种不同的对象（人、鸟、猫、汽车、椅子等），所以这里有20个值表示该网格位置存在任一种对象的概率。可以记为 </a:t>
            </a:r>
            <a:r>
              <a:rPr lang="en-US" altLang="zh-CN" sz="2400">
                <a:solidFill>
                  <a:schemeClr val="bg1"/>
                </a:solidFill>
              </a:rPr>
              <a:t>P(C1|Object)</a:t>
            </a:r>
            <a:r>
              <a:rPr lang="zh-CN" altLang="en-US" sz="2400">
                <a:solidFill>
                  <a:schemeClr val="bg1"/>
                </a:solidFill>
              </a:rPr>
              <a:t>、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P(C2|Object)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P(C3|Object)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……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P(C20|Object)</a:t>
            </a:r>
            <a:r>
              <a:rPr lang="zh-CN" altLang="en-US" sz="2400">
                <a:solidFill>
                  <a:schemeClr val="bg1"/>
                </a:solidFill>
              </a:rPr>
              <a:t> ；条件概率。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49784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张量含义（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bounding box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置信度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2195" y="2132965"/>
            <a:ext cx="4261485" cy="2591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0" y="2132965"/>
            <a:ext cx="61760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③ 2个bounding box的置信度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bounding box的置信度 = 该bounding box内存在对象的概率 * 该bounding box与该对象实际bounding box的IOU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4378960"/>
            <a:ext cx="342138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49784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张量含义（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bounding box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置信度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1360170"/>
            <a:ext cx="6268085" cy="1186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693035"/>
            <a:ext cx="10165080" cy="2712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2693035"/>
            <a:ext cx="10543540" cy="3807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39892"/>
          <a:stretch>
            <a:fillRect/>
          </a:stretch>
        </p:blipFill>
        <p:spPr>
          <a:xfrm>
            <a:off x="7378065" y="1360170"/>
            <a:ext cx="4178935" cy="1186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4948353" y="1787680"/>
            <a:ext cx="390367" cy="390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948353" y="2565966"/>
            <a:ext cx="390367" cy="390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948353" y="3318220"/>
            <a:ext cx="390367" cy="390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948353" y="4058253"/>
            <a:ext cx="390367" cy="390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418162" y="1355919"/>
            <a:ext cx="3216552" cy="3223867"/>
            <a:chOff x="4487434" y="1308000"/>
            <a:chExt cx="3216552" cy="3223867"/>
          </a:xfrm>
        </p:grpSpPr>
        <p:sp>
          <p:nvSpPr>
            <p:cNvPr id="55" name="矩形 54"/>
            <p:cNvSpPr/>
            <p:nvPr/>
          </p:nvSpPr>
          <p:spPr>
            <a:xfrm>
              <a:off x="4487558" y="2111054"/>
              <a:ext cx="160528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网络结构</a:t>
              </a:r>
              <a:endPara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488014" y="3578732"/>
              <a:ext cx="3215972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预测方法</a:t>
              </a:r>
              <a:endPara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487434" y="1308000"/>
              <a:ext cx="160528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背景简介</a:t>
              </a:r>
              <a:endPara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487558" y="2825843"/>
              <a:ext cx="160528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训练方法</a:t>
              </a:r>
              <a:endPara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4060321" y="1761973"/>
            <a:ext cx="800219" cy="1349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50600" y="1803473"/>
            <a:ext cx="492443" cy="1226435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715432" y="2203364"/>
            <a:ext cx="856342" cy="864863"/>
          </a:xfrm>
          <a:prstGeom prst="flowChartConnector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715432" y="2974668"/>
            <a:ext cx="856342" cy="864863"/>
          </a:xfrm>
          <a:prstGeom prst="flowChartConnector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15432" y="3714701"/>
            <a:ext cx="856342" cy="864863"/>
          </a:xfrm>
          <a:prstGeom prst="flowChartConnector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715432" y="1444128"/>
            <a:ext cx="856342" cy="864863"/>
          </a:xfrm>
          <a:prstGeom prst="flowChartConnector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948353" y="4662101"/>
            <a:ext cx="390367" cy="390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15432" y="4322583"/>
            <a:ext cx="856342" cy="987951"/>
          </a:xfrm>
          <a:prstGeom prst="flowChartConnector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000" dirty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18286" y="4257427"/>
            <a:ext cx="1960880" cy="95313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优缺点分析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39293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训练细节（设置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885440"/>
            <a:ext cx="3720465" cy="3726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05560"/>
            <a:ext cx="9361805" cy="1463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3150870"/>
            <a:ext cx="6768465" cy="308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5293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52306" y="383495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015" y="1331595"/>
            <a:ext cx="8903970" cy="2310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30" y="524510"/>
            <a:ext cx="8715375" cy="6015355"/>
          </a:xfrm>
          <a:prstGeom prst="rect">
            <a:avLst/>
          </a:prstGeom>
        </p:spPr>
      </p:pic>
      <p:cxnSp>
        <p:nvCxnSpPr>
          <p:cNvPr id="9" name="肘形连接符 8"/>
          <p:cNvCxnSpPr/>
          <p:nvPr/>
        </p:nvCxnSpPr>
        <p:spPr>
          <a:xfrm rot="16200000">
            <a:off x="8931910" y="2491740"/>
            <a:ext cx="524510" cy="342265"/>
          </a:xfrm>
          <a:prstGeom prst="bentConnector3">
            <a:avLst>
              <a:gd name="adj1" fmla="val 499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 rot="10800000" flipV="1">
            <a:off x="6240145" y="2100580"/>
            <a:ext cx="427990" cy="374650"/>
          </a:xfrm>
          <a:prstGeom prst="bentConnector3">
            <a:avLst>
              <a:gd name="adj1" fmla="val 498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rot="10800000" flipV="1">
            <a:off x="4955540" y="4733290"/>
            <a:ext cx="2172970" cy="278765"/>
          </a:xfrm>
          <a:prstGeom prst="bentConnector3">
            <a:avLst>
              <a:gd name="adj1" fmla="val 4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30" y="746125"/>
            <a:ext cx="8715375" cy="5571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71949" y="1504950"/>
            <a:ext cx="3848101" cy="3848100"/>
            <a:chOff x="4095748" y="1428749"/>
            <a:chExt cx="4000502" cy="4000502"/>
          </a:xfrm>
        </p:grpSpPr>
        <p:sp>
          <p:nvSpPr>
            <p:cNvPr id="23" name="椭圆 22"/>
            <p:cNvSpPr/>
            <p:nvPr/>
          </p:nvSpPr>
          <p:spPr>
            <a:xfrm>
              <a:off x="4095748" y="1428749"/>
              <a:ext cx="4000502" cy="40005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81712" y="1981852"/>
              <a:ext cx="1628576" cy="1628576"/>
            </a:xfrm>
            <a:prstGeom prst="ellipse">
              <a:avLst/>
            </a:prstGeom>
            <a:solidFill>
              <a:srgbClr val="33B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6D6C9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9028" y="2068217"/>
              <a:ext cx="1973944" cy="150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8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15401" y="3751103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预测方法</a:t>
            </a:r>
            <a:endParaRPr lang="zh-CN" altLang="en-US" sz="2800" b="1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555" y="42944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15114" y="675067"/>
            <a:ext cx="495992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预测方法（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8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可视化的结果</a:t>
            </a:r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344930"/>
            <a:ext cx="8658860" cy="713740"/>
          </a:xfrm>
          <a:prstGeom prst="rect">
            <a:avLst/>
          </a:prstGeom>
        </p:spPr>
      </p:pic>
      <p:pic>
        <p:nvPicPr>
          <p:cNvPr id="6" name="图片 5" descr="5b23698f0001d2ec064004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2216150"/>
            <a:ext cx="6696075" cy="4371975"/>
          </a:xfrm>
          <a:prstGeom prst="rect">
            <a:avLst/>
          </a:prstGeom>
        </p:spPr>
      </p:pic>
      <p:pic>
        <p:nvPicPr>
          <p:cNvPr id="8" name="图片 7" descr="11199f0001843713400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16150"/>
            <a:ext cx="10058400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555" y="42944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15114" y="675067"/>
            <a:ext cx="495992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预测方法（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8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可视化的结果</a:t>
            </a:r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344930"/>
            <a:ext cx="8658860" cy="713740"/>
          </a:xfrm>
          <a:prstGeom prst="rect">
            <a:avLst/>
          </a:prstGeom>
        </p:spPr>
      </p:pic>
      <p:pic>
        <p:nvPicPr>
          <p:cNvPr id="4" name="图片 3" descr="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44930"/>
            <a:ext cx="10058400" cy="524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555" y="42944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610" y="2159635"/>
            <a:ext cx="10282555" cy="4428490"/>
          </a:xfrm>
          <a:prstGeom prst="rect">
            <a:avLst/>
          </a:prstGeom>
        </p:spPr>
      </p:pic>
      <p:sp>
        <p:nvSpPr>
          <p:cNvPr id="59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3287" y="582942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15114" y="675067"/>
            <a:ext cx="495992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预测方法（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8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可视化的结果</a:t>
            </a:r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44930"/>
            <a:ext cx="8658860" cy="713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931795"/>
            <a:ext cx="10165080" cy="2712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7988724" y="367211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71949" y="1504950"/>
            <a:ext cx="3848101" cy="3848100"/>
            <a:chOff x="4095748" y="1428749"/>
            <a:chExt cx="4000502" cy="4000502"/>
          </a:xfrm>
        </p:grpSpPr>
        <p:sp>
          <p:nvSpPr>
            <p:cNvPr id="23" name="椭圆 22"/>
            <p:cNvSpPr/>
            <p:nvPr/>
          </p:nvSpPr>
          <p:spPr>
            <a:xfrm>
              <a:off x="4095748" y="1428749"/>
              <a:ext cx="4000502" cy="40005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81712" y="1981852"/>
              <a:ext cx="1628576" cy="1628576"/>
            </a:xfrm>
            <a:prstGeom prst="ellipse">
              <a:avLst/>
            </a:prstGeom>
            <a:solidFill>
              <a:srgbClr val="33B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6D6C9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9028" y="2068217"/>
              <a:ext cx="1973944" cy="1502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8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15401" y="3751103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优缺点分析</a:t>
            </a:r>
            <a:endParaRPr lang="zh-CN" altLang="en-US" sz="2800" b="1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555" y="429440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13287" y="582942"/>
            <a:ext cx="79547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15114" y="675067"/>
            <a:ext cx="495992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优缺点</a:t>
            </a:r>
            <a:r>
              <a:rPr lang="zh-CN" altLang="en-US" sz="2800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视化的结果</a:t>
            </a:r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 smtClean="0">
              <a:solidFill>
                <a:srgbClr val="33B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85620" y="1206500"/>
          <a:ext cx="8533130" cy="520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5770"/>
                <a:gridCol w="4277360"/>
              </a:tblGrid>
              <a:tr h="5372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848587"/>
                          </a:solidFill>
                        </a:rPr>
                        <a:t>优点</a:t>
                      </a:r>
                      <a:endParaRPr lang="zh-CN" altLang="en-US">
                        <a:solidFill>
                          <a:srgbClr val="848587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848587"/>
                          </a:solidFill>
                        </a:rPr>
                        <a:t>缺点</a:t>
                      </a:r>
                      <a:endParaRPr lang="zh-CN" altLang="en-US">
                        <a:solidFill>
                          <a:srgbClr val="848587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YOLO检测物体非常快。 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因为没有复杂的检测流程，只需要将图像输入到神经网络就可以得到检测结果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YOLO的物体检测精度低于其他state-of-the-art的物体检测系统。 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20116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YOLO可以很好的避免背景错误，产生false positives。 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不像其他物体检测系统使用了滑窗或region proposal，分类器只能得到图像的局部信息。YOLO在训练和测试时都能够看到一整张图像的信息，因此YOLO在检测物体时能很好的利用上下文信息。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YOLO容易产生物体的定位错误。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YOLO可以学到物体的高度泛化特征。 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从而迁移到其他领域。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YOLO对小物体的检测效果不好（尤其是密集的小物体，因为一个栅格只能预测2个物体）。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429509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19"/>
          <p:cNvSpPr txBox="1"/>
          <p:nvPr/>
        </p:nvSpPr>
        <p:spPr>
          <a:xfrm>
            <a:off x="425450" y="1940121"/>
            <a:ext cx="111003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endParaRPr lang="zh-CN" altLang="en-US" sz="11500" dirty="0">
              <a:solidFill>
                <a:schemeClr val="bg1"/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9" t="16185" r="-1"/>
          <a:stretch>
            <a:fillRect/>
          </a:stretch>
        </p:blipFill>
        <p:spPr>
          <a:xfrm>
            <a:off x="8019839" y="3663224"/>
            <a:ext cx="3868340" cy="292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391886"/>
            <a:ext cx="876472" cy="125548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710511" y="1504950"/>
            <a:ext cx="4770978" cy="3848100"/>
            <a:chOff x="3616035" y="1428749"/>
            <a:chExt cx="4959929" cy="4000502"/>
          </a:xfrm>
        </p:grpSpPr>
        <p:sp>
          <p:nvSpPr>
            <p:cNvPr id="23" name="椭圆 22"/>
            <p:cNvSpPr/>
            <p:nvPr/>
          </p:nvSpPr>
          <p:spPr>
            <a:xfrm>
              <a:off x="4095748" y="1428749"/>
              <a:ext cx="4000502" cy="40005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81712" y="1981852"/>
              <a:ext cx="1628576" cy="1628576"/>
            </a:xfrm>
            <a:prstGeom prst="ellipse">
              <a:avLst/>
            </a:prstGeom>
            <a:solidFill>
              <a:srgbClr val="33B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6D6C9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9028" y="2068217"/>
              <a:ext cx="1973944" cy="150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16035" y="3815619"/>
              <a:ext cx="4959929" cy="542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33B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背景简介</a:t>
              </a:r>
              <a:endParaRPr lang="zh-CN" altLang="en-US" sz="2800" b="1" dirty="0" smtClean="0">
                <a:solidFill>
                  <a:srgbClr val="33B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593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背景简介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7345" y="3087370"/>
            <a:ext cx="950785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•YOLO（You Only Look Once）是一种基于深度神经网络的对象识别和定位算法，是目标检测模型。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•YOLO在2016年被提出，发表在计算机视觉顶会CVPR(Computer Vision and Pattern Recognition)上。CVPR2016 目标检测论文YOLO: Unified, Real-Time Object Detection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1332865"/>
            <a:ext cx="10064115" cy="2075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221996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前的算法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9045" y="1292860"/>
            <a:ext cx="9694545" cy="4680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221996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前的算法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045" y="1303020"/>
            <a:ext cx="9439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chemeClr val="bg1"/>
                </a:solidFill>
                <a:latin typeface="+mn-ea"/>
                <a:cs typeface="+mn-ea"/>
              </a:rPr>
              <a:t>直观方法：</a:t>
            </a:r>
            <a:endParaRPr 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endParaRPr lang="zh-CN" alt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滑窗遍历。考虑步长、滑窗大小（种类），费时繁琐。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221996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前的算法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045" y="1303020"/>
            <a:ext cx="94399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Region-Based</a:t>
            </a: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2-stage</a:t>
            </a: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: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endParaRPr lang="en-US" alt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RCNN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——先通过计算机图形学（或者深度学习）的方法，对图片进行分析，找出若干个可能存在物体的区域，将这些区域裁剪下来，放入一个图片分类器中，由分类器分类。RCNN开创性的提出了候选区(Region Proposals)的方法，先从图片中搜索出一些可能存在对象的候选区（Selective Search），大概2000个左右，然后对每个候选区进行对象识别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和边框回归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。大幅提升了对象识别和定位的效率。</a:t>
            </a:r>
            <a:endParaRPr lang="en-US" altLang="zh-CN" sz="24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4451350"/>
            <a:ext cx="10530205" cy="194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100076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045" y="1303020"/>
            <a:ext cx="9439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Region-Free</a:t>
            </a: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-stage</a:t>
            </a: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: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endParaRPr lang="en-US" altLang="zh-CN" sz="2400" b="1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</a:rPr>
              <a:t>YOLO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——将候选区和对象识别这两个阶段合二为一，用整张图作为网络的输入，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输出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图像中所有物体的位置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bounding box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和其所属类别及相应的置信概率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（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score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。</a:t>
            </a:r>
            <a:endParaRPr lang="en-US" altLang="zh-CN" sz="24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3080" y="3241040"/>
            <a:ext cx="5944235" cy="3077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050" y="371655"/>
            <a:ext cx="11391900" cy="6158826"/>
          </a:xfrm>
          <a:prstGeom prst="rect">
            <a:avLst/>
          </a:prstGeom>
          <a:solidFill>
            <a:srgbClr val="33B0CC"/>
          </a:solidFill>
          <a:ln>
            <a:noFill/>
          </a:ln>
          <a:effectLst>
            <a:outerShdw blurRad="50800" dist="25400" sx="102000" sy="102000" algn="ctr" rotWithShape="0">
              <a:schemeClr val="bg1">
                <a:lumMod val="6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80"/>
          <p:cNvSpPr/>
          <p:nvPr/>
        </p:nvSpPr>
        <p:spPr bwMode="auto">
          <a:xfrm>
            <a:off x="1123880" y="606672"/>
            <a:ext cx="574292" cy="575454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3286" y="602011"/>
            <a:ext cx="79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28684" y="371537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7049543" y="3540866"/>
            <a:ext cx="331494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6045" y="4776470"/>
            <a:ext cx="9439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网络的输入输出体现图像的信息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</a:endParaRPr>
          </a:p>
          <a:p>
            <a:endParaRPr lang="zh-CN" altLang="en-US" sz="240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为何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</a:rPr>
              <a:t>YOLO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</a:rPr>
              <a:t>能达到这个效果？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444625"/>
            <a:ext cx="10706100" cy="304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56,&quot;width&quot;:19584}"/>
</p:tagLst>
</file>

<file path=ppt/tags/tag2.xml><?xml version="1.0" encoding="utf-8"?>
<p:tagLst xmlns:p="http://schemas.openxmlformats.org/presentationml/2006/main">
  <p:tag name="KSO_WM_UNIT_TABLE_BEAUTIFY" val="smartTable{5c3aa402-1503-4c8e-91a8-ee42b9addc60}"/>
  <p:tag name="TABLE_EMPHASIZE_COLOR" val="8684935"/>
  <p:tag name="TABLE_SKINIDX" val="-1"/>
  <p:tag name="TABLE_COLORIDX" val="l"/>
  <p:tag name="TABLE_COLOR_RGB" val="0x000000*0xFFFFFF*0x44546A*0xE6E5E5*0x848587*0x738499*0x817CA0*0x9B819F*0xA7878C*0xAB968B"/>
  <p:tag name="TABLE_ENDDRAG_ORIGIN_RECT" val="671*376"/>
  <p:tag name="TABLE_ENDDRAG_RECT" val="140*95*671*37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1913</Words>
  <Application>WPS 演示</Application>
  <PresentationFormat>宽屏</PresentationFormat>
  <Paragraphs>221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Road Rage</vt:lpstr>
      <vt:lpstr>AMGDT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Hollow</cp:lastModifiedBy>
  <cp:revision>22</cp:revision>
  <dcterms:created xsi:type="dcterms:W3CDTF">2017-06-20T00:44:00Z</dcterms:created>
  <dcterms:modified xsi:type="dcterms:W3CDTF">2020-10-18T06:03:58Z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